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matic SC"/>
      <p:regular r:id="rId18"/>
      <p:bold r:id="rId19"/>
    </p:embeddedFont>
    <p:embeddedFont>
      <p:font typeface="Source Code Pr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11" Type="http://schemas.openxmlformats.org/officeDocument/2006/relationships/slide" Target="slides/slide6.xml"/><Relationship Id="rId22" Type="http://schemas.openxmlformats.org/officeDocument/2006/relationships/font" Target="fonts/SourceCodePro-italic.fntdata"/><Relationship Id="rId10" Type="http://schemas.openxmlformats.org/officeDocument/2006/relationships/slide" Target="slides/slide5.xml"/><Relationship Id="rId21"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SourceCodePr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maticSC-bold.fntdata"/><Relationship Id="rId6" Type="http://schemas.openxmlformats.org/officeDocument/2006/relationships/slide" Target="slides/slide1.xml"/><Relationship Id="rId18"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ae382442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ae382442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6534affbb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6534affb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40c227e2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40c227e2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41db60c2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41db60c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ae3824422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ae3824422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7255dcb7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b7255dcb7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e4d81b6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e4d81b6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6534affb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b6534affb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6534affb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b6534affb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6534affb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6534affb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6534affb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b6534affb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youtube.com/watch?v=xIHdS4MzvAE&amp;feature=emb_title" TargetMode="External"/><Relationship Id="rId4" Type="http://schemas.openxmlformats.org/officeDocument/2006/relationships/hyperlink" Target="https://www.dulala.fr/kamishibais-numeriques/" TargetMode="External"/><Relationship Id="rId10" Type="http://schemas.openxmlformats.org/officeDocument/2006/relationships/hyperlink" Target="https://www.greenme.it/vivere/speciale-bambini/kamishibai/" TargetMode="External"/><Relationship Id="rId9" Type="http://schemas.openxmlformats.org/officeDocument/2006/relationships/hyperlink" Target="https://kamilala.org/wp-content/uploads/2020/07/kamishibais-2020-c3-petit-singe-hep-vaud.pdf" TargetMode="External"/><Relationship Id="rId5" Type="http://schemas.openxmlformats.org/officeDocument/2006/relationships/hyperlink" Target="https://kamilala.org/wp-content/uploads/2020/09/NAT-ET-SON-VOYAGE.pdf" TargetMode="External"/><Relationship Id="rId6" Type="http://schemas.openxmlformats.org/officeDocument/2006/relationships/hyperlink" Target="https://kamilala.org/wp-content/uploads/2019/05/kamishibai-c3-kam14.pdf" TargetMode="External"/><Relationship Id="rId7" Type="http://schemas.openxmlformats.org/officeDocument/2006/relationships/hyperlink" Target="https://kamilala.org/wp-content/uploads/2020/08/Vall%C3%A9e-dAoste-Il-y-a-une-paire-de-scarpette-rosse.pdf" TargetMode="External"/><Relationship Id="rId8" Type="http://schemas.openxmlformats.org/officeDocument/2006/relationships/hyperlink" Target="https://kamilala.org/wp-content/uploads/2020/07/kamishibais-2020-c3-concert-denfer-hep-vaud.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wwf.it/il_pianeta/biodiversita/che_cosa_e_biodiversita/" TargetMode="External"/><Relationship Id="rId4" Type="http://schemas.openxmlformats.org/officeDocument/2006/relationships/hyperlink" Target="https://www.fondazioneslowfood.com/it/i-nostri-temi/biodiversita/" TargetMode="External"/><Relationship Id="rId10" Type="http://schemas.openxmlformats.org/officeDocument/2006/relationships/hyperlink" Target="https://www.regione.vda.it/territorio/ambiente/Biodiversita_e_aree_naturali_protette/Aree_naturali_protette/Riserve_naturali/default_i.aspx" TargetMode="External"/><Relationship Id="rId9" Type="http://schemas.openxmlformats.org/officeDocument/2006/relationships/hyperlink" Target="http://osservatoriobiodiversita.regione.vda.it/Osservatorio_Biodiversita/page1.do?sp=page2" TargetMode="External"/><Relationship Id="rId5" Type="http://schemas.openxmlformats.org/officeDocument/2006/relationships/hyperlink" Target="https://www.youtube.com/watch?v=pjqJ37SmZeo&amp;feature=emb_logo" TargetMode="External"/><Relationship Id="rId6" Type="http://schemas.openxmlformats.org/officeDocument/2006/relationships/hyperlink" Target="http://www.iucn.it/liste-rosse-italiane.php" TargetMode="External"/><Relationship Id="rId7" Type="http://schemas.openxmlformats.org/officeDocument/2006/relationships/hyperlink" Target="http://www.pngp.it/" TargetMode="External"/><Relationship Id="rId8" Type="http://schemas.openxmlformats.org/officeDocument/2006/relationships/hyperlink" Target="https://www.montavic.i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lang="it" sz="5090"/>
              <a:t>A “KAMISHIBAI”</a:t>
            </a:r>
            <a:endParaRPr sz="5090"/>
          </a:p>
          <a:p>
            <a:pPr indent="0" lvl="0" marL="0" rtl="0" algn="ctr">
              <a:spcBef>
                <a:spcPts val="1000"/>
              </a:spcBef>
              <a:spcAft>
                <a:spcPts val="0"/>
              </a:spcAft>
              <a:buSzPts val="891"/>
              <a:buNone/>
            </a:pPr>
            <a:r>
              <a:rPr lang="it" sz="4590">
                <a:solidFill>
                  <a:srgbClr val="1155CC"/>
                </a:solidFill>
              </a:rPr>
              <a:t>TO DISCOVER </a:t>
            </a:r>
            <a:r>
              <a:rPr lang="it" sz="5990">
                <a:solidFill>
                  <a:srgbClr val="FF9900"/>
                </a:solidFill>
              </a:rPr>
              <a:t>B</a:t>
            </a:r>
            <a:r>
              <a:rPr lang="it" sz="5990">
                <a:solidFill>
                  <a:srgbClr val="38761D"/>
                </a:solidFill>
              </a:rPr>
              <a:t>I</a:t>
            </a:r>
            <a:r>
              <a:rPr lang="it" sz="5990">
                <a:solidFill>
                  <a:srgbClr val="00FFFF"/>
                </a:solidFill>
              </a:rPr>
              <a:t>O</a:t>
            </a:r>
            <a:r>
              <a:rPr lang="it" sz="5990">
                <a:solidFill>
                  <a:srgbClr val="CC0000"/>
                </a:solidFill>
              </a:rPr>
              <a:t>D</a:t>
            </a:r>
            <a:r>
              <a:rPr lang="it" sz="5990">
                <a:solidFill>
                  <a:schemeClr val="accent4"/>
                </a:solidFill>
              </a:rPr>
              <a:t>I</a:t>
            </a:r>
            <a:r>
              <a:rPr lang="it" sz="5990">
                <a:solidFill>
                  <a:srgbClr val="00FF00"/>
                </a:solidFill>
              </a:rPr>
              <a:t>V</a:t>
            </a:r>
            <a:r>
              <a:rPr lang="it" sz="5990">
                <a:solidFill>
                  <a:srgbClr val="A61C00"/>
                </a:solidFill>
              </a:rPr>
              <a:t>E</a:t>
            </a:r>
            <a:r>
              <a:rPr lang="it" sz="5990">
                <a:solidFill>
                  <a:srgbClr val="FF00FF"/>
                </a:solidFill>
              </a:rPr>
              <a:t>R</a:t>
            </a:r>
            <a:r>
              <a:rPr lang="it" sz="5990">
                <a:solidFill>
                  <a:srgbClr val="0000FF"/>
                </a:solidFill>
              </a:rPr>
              <a:t>S</a:t>
            </a:r>
            <a:r>
              <a:rPr lang="it" sz="5990">
                <a:solidFill>
                  <a:srgbClr val="434343"/>
                </a:solidFill>
              </a:rPr>
              <a:t>I</a:t>
            </a:r>
            <a:r>
              <a:rPr lang="it" sz="5990">
                <a:solidFill>
                  <a:srgbClr val="FFFF00"/>
                </a:solidFill>
              </a:rPr>
              <a:t>T</a:t>
            </a:r>
            <a:r>
              <a:rPr lang="it" sz="5990">
                <a:solidFill>
                  <a:srgbClr val="FF9900"/>
                </a:solidFill>
              </a:rPr>
              <a:t>Y</a:t>
            </a:r>
            <a:endParaRPr sz="5990">
              <a:solidFill>
                <a:srgbClr val="FF99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04800" y="309350"/>
            <a:ext cx="8537700" cy="748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Let’s read up...the kamishibai</a:t>
            </a:r>
            <a:endParaRPr/>
          </a:p>
        </p:txBody>
      </p:sp>
      <p:sp>
        <p:nvSpPr>
          <p:cNvPr id="119" name="Google Shape;119;p22"/>
          <p:cNvSpPr txBox="1"/>
          <p:nvPr/>
        </p:nvSpPr>
        <p:spPr>
          <a:xfrm>
            <a:off x="431675" y="1065450"/>
            <a:ext cx="81837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300">
                <a:latin typeface="Source Code Pro"/>
                <a:ea typeface="Source Code Pro"/>
                <a:cs typeface="Source Code Pro"/>
                <a:sym typeface="Source Code Pro"/>
              </a:rPr>
              <a:t>A French video that explains </a:t>
            </a:r>
            <a:r>
              <a:rPr lang="it" sz="1300">
                <a:latin typeface="Source Code Pro"/>
                <a:ea typeface="Source Code Pro"/>
                <a:cs typeface="Source Code Pro"/>
                <a:sym typeface="Source Code Pro"/>
              </a:rPr>
              <a:t>characteristics</a:t>
            </a:r>
            <a:r>
              <a:rPr lang="it" sz="1300">
                <a:latin typeface="Source Code Pro"/>
                <a:ea typeface="Source Code Pro"/>
                <a:cs typeface="Source Code Pro"/>
                <a:sym typeface="Source Code Pro"/>
              </a:rPr>
              <a:t> of the kamishibai</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accent5"/>
                </a:solidFill>
                <a:latin typeface="Source Code Pro"/>
                <a:ea typeface="Source Code Pro"/>
                <a:cs typeface="Source Code Pro"/>
                <a:sym typeface="Source Code Pro"/>
                <a:hlinkClick r:id="rId3">
                  <a:extLst>
                    <a:ext uri="{A12FA001-AC4F-418D-AE19-62706E023703}">
                      <ahyp:hlinkClr val="tx"/>
                    </a:ext>
                  </a:extLst>
                </a:hlinkClick>
              </a:rPr>
              <a:t>https://www.youtube.com/watch?v=xIHdS4MzvAE&amp;feature=emb_title</a:t>
            </a:r>
            <a:endParaRPr sz="1300">
              <a:latin typeface="Source Code Pro"/>
              <a:ea typeface="Source Code Pro"/>
              <a:cs typeface="Source Code Pro"/>
              <a:sym typeface="Source Code Pro"/>
            </a:endParaRPr>
          </a:p>
          <a:p>
            <a:pPr indent="0" lvl="0" marL="457200" rtl="0" algn="l">
              <a:spcBef>
                <a:spcPts val="0"/>
              </a:spcBef>
              <a:spcAft>
                <a:spcPts val="0"/>
              </a:spcAft>
              <a:buNone/>
            </a:pPr>
            <a:r>
              <a:t/>
            </a:r>
            <a:endParaRPr sz="1300">
              <a:latin typeface="Source Code Pro"/>
              <a:ea typeface="Source Code Pro"/>
              <a:cs typeface="Source Code Pro"/>
              <a:sym typeface="Source Code Pro"/>
            </a:endParaRPr>
          </a:p>
          <a:p>
            <a:pPr indent="0" lvl="0" marL="0" rtl="0" algn="l">
              <a:spcBef>
                <a:spcPts val="0"/>
              </a:spcBef>
              <a:spcAft>
                <a:spcPts val="0"/>
              </a:spcAft>
              <a:buNone/>
            </a:pPr>
            <a:r>
              <a:rPr lang="it" sz="1300">
                <a:latin typeface="Source Code Pro"/>
                <a:ea typeface="Source Code Pro"/>
                <a:cs typeface="Source Code Pro"/>
                <a:sym typeface="Source Code Pro"/>
              </a:rPr>
              <a:t>Some digital or paper models, for kids of different ages (some from middle schools in Valle d’Aosta):</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4"/>
              </a:rPr>
              <a:t>https://www.dulala.fr/kamishibais-numeriques/</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5"/>
              </a:rPr>
              <a:t>https://kamilala.org/wp-content/uploads/2020/09/NAT-ET-SON-VOYAGE.pdf</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6"/>
              </a:rPr>
              <a:t>https://kamilala.org/wp-content/uploads/2019/05/kamishibai-c3-kam14.pdf</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7"/>
              </a:rPr>
              <a:t>https://kamilala.org/wp-content/uploads/2020/08/Vall%C3%A9e-dAoste-Il-y-a-une-paire-de-scarpette-rosse.pdf</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8"/>
              </a:rPr>
              <a:t>https://kamilala.org/wp-content/uploads/2020/07/kamishibais-2020-c3-concert-denfer-hep-vaud.pdf</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9"/>
              </a:rPr>
              <a:t>https://kamilala.org/wp-content/uploads/2020/07/kamishibais-2020-c3-petit-singe-hep-vaud.pdf</a:t>
            </a:r>
            <a:endParaRPr sz="1300">
              <a:latin typeface="Source Code Pro"/>
              <a:ea typeface="Source Code Pro"/>
              <a:cs typeface="Source Code Pro"/>
              <a:sym typeface="Source Code Pro"/>
            </a:endParaRPr>
          </a:p>
          <a:p>
            <a:pPr indent="0" lvl="0" marL="457200" rtl="0" algn="l">
              <a:spcBef>
                <a:spcPts val="0"/>
              </a:spcBef>
              <a:spcAft>
                <a:spcPts val="0"/>
              </a:spcAft>
              <a:buNone/>
            </a:pPr>
            <a:r>
              <a:t/>
            </a:r>
            <a:endParaRPr sz="1300">
              <a:latin typeface="Source Code Pro"/>
              <a:ea typeface="Source Code Pro"/>
              <a:cs typeface="Source Code Pro"/>
              <a:sym typeface="Source Code Pro"/>
            </a:endParaRPr>
          </a:p>
          <a:p>
            <a:pPr indent="0" lvl="0" marL="0" rtl="0" algn="l">
              <a:spcBef>
                <a:spcPts val="0"/>
              </a:spcBef>
              <a:spcAft>
                <a:spcPts val="0"/>
              </a:spcAft>
              <a:buNone/>
            </a:pPr>
            <a:r>
              <a:rPr lang="it" sz="1300">
                <a:latin typeface="Source Code Pro"/>
                <a:ea typeface="Source Code Pro"/>
                <a:cs typeface="Source Code Pro"/>
                <a:sym typeface="Source Code Pro"/>
              </a:rPr>
              <a:t>A page with videos of performing kamishibai:</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10"/>
              </a:rPr>
              <a:t>https://www.greenme.it/vivere/speciale-bambini/kamishibai</a:t>
            </a:r>
            <a:endParaRPr sz="1300">
              <a:latin typeface="Source Code Pro"/>
              <a:ea typeface="Source Code Pro"/>
              <a:cs typeface="Source Code Pro"/>
              <a:sym typeface="Source Code Pro"/>
            </a:endParaRPr>
          </a:p>
          <a:p>
            <a:pPr indent="0" lvl="0" marL="457200" rtl="0" algn="l">
              <a:spcBef>
                <a:spcPts val="0"/>
              </a:spcBef>
              <a:spcAft>
                <a:spcPts val="0"/>
              </a:spcAft>
              <a:buNone/>
            </a:pPr>
            <a:r>
              <a:t/>
            </a:r>
            <a:endParaRPr sz="1300">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And what about biodiversity?</a:t>
            </a:r>
            <a:endParaRPr/>
          </a:p>
        </p:txBody>
      </p:sp>
      <p:sp>
        <p:nvSpPr>
          <p:cNvPr id="125" name="Google Shape;125;p23"/>
          <p:cNvSpPr txBox="1"/>
          <p:nvPr>
            <p:ph idx="1" type="body"/>
          </p:nvPr>
        </p:nvSpPr>
        <p:spPr>
          <a:xfrm>
            <a:off x="311700" y="1228675"/>
            <a:ext cx="8520600" cy="3340200"/>
          </a:xfrm>
          <a:prstGeom prst="rect">
            <a:avLst/>
          </a:prstGeom>
        </p:spPr>
        <p:txBody>
          <a:bodyPr anchorCtr="0" anchor="t" bIns="91425" lIns="91425" spcFirstLastPara="1" rIns="91425" wrap="square" tIns="91425">
            <a:normAutofit fontScale="32500" lnSpcReduction="10000"/>
          </a:bodyPr>
          <a:lstStyle/>
          <a:p>
            <a:pPr indent="0" lvl="0" marL="0" rtl="0" algn="l">
              <a:lnSpc>
                <a:spcPct val="100000"/>
              </a:lnSpc>
              <a:spcBef>
                <a:spcPts val="0"/>
              </a:spcBef>
              <a:spcAft>
                <a:spcPts val="0"/>
              </a:spcAft>
              <a:buNone/>
            </a:pPr>
            <a:r>
              <a:rPr lang="it" sz="3486"/>
              <a:t>General informations to study the topic</a:t>
            </a:r>
            <a:r>
              <a:rPr lang="it" sz="3486"/>
              <a:t>:</a:t>
            </a:r>
            <a:endParaRPr sz="3486"/>
          </a:p>
          <a:p>
            <a:pPr indent="-300551" lvl="0" marL="457200" rtl="0" algn="l">
              <a:lnSpc>
                <a:spcPct val="100000"/>
              </a:lnSpc>
              <a:spcBef>
                <a:spcPts val="1200"/>
              </a:spcBef>
              <a:spcAft>
                <a:spcPts val="0"/>
              </a:spcAft>
              <a:buSzPct val="100000"/>
              <a:buChar char="●"/>
            </a:pPr>
            <a:r>
              <a:rPr lang="it" sz="3486" u="sng">
                <a:solidFill>
                  <a:schemeClr val="hlink"/>
                </a:solidFill>
                <a:hlinkClick r:id="rId3"/>
              </a:rPr>
              <a:t>https://www.wwf.it/il_pianeta/biodiversita/che_cosa_e_biodiversita/</a:t>
            </a:r>
            <a:endParaRPr sz="3486"/>
          </a:p>
          <a:p>
            <a:pPr indent="-300551" lvl="0" marL="457200" rtl="0" algn="l">
              <a:lnSpc>
                <a:spcPct val="100000"/>
              </a:lnSpc>
              <a:spcBef>
                <a:spcPts val="0"/>
              </a:spcBef>
              <a:spcAft>
                <a:spcPts val="0"/>
              </a:spcAft>
              <a:buSzPct val="100000"/>
              <a:buChar char="●"/>
            </a:pPr>
            <a:r>
              <a:rPr lang="it" sz="3486" u="sng">
                <a:solidFill>
                  <a:schemeClr val="hlink"/>
                </a:solidFill>
                <a:hlinkClick r:id="rId4"/>
              </a:rPr>
              <a:t>https://www.fondazioneslowfood.com/it/i-nostri-temi/biodiversita/</a:t>
            </a:r>
            <a:endParaRPr sz="3486"/>
          </a:p>
          <a:p>
            <a:pPr indent="0" lvl="0" marL="0" rtl="0" algn="l">
              <a:lnSpc>
                <a:spcPct val="100000"/>
              </a:lnSpc>
              <a:spcBef>
                <a:spcPts val="1200"/>
              </a:spcBef>
              <a:spcAft>
                <a:spcPts val="0"/>
              </a:spcAft>
              <a:buNone/>
            </a:pPr>
            <a:r>
              <a:rPr lang="it" sz="3486"/>
              <a:t>A slowfood video to explain the importance of biodiversity:</a:t>
            </a:r>
            <a:endParaRPr sz="3486"/>
          </a:p>
          <a:p>
            <a:pPr indent="-300551" lvl="0" marL="457200" rtl="0" algn="l">
              <a:lnSpc>
                <a:spcPct val="100000"/>
              </a:lnSpc>
              <a:spcBef>
                <a:spcPts val="1200"/>
              </a:spcBef>
              <a:spcAft>
                <a:spcPts val="0"/>
              </a:spcAft>
              <a:buSzPct val="100000"/>
              <a:buChar char="●"/>
            </a:pPr>
            <a:r>
              <a:rPr lang="it" sz="3486" u="sng">
                <a:solidFill>
                  <a:schemeClr val="hlink"/>
                </a:solidFill>
                <a:hlinkClick r:id="rId5"/>
              </a:rPr>
              <a:t>https://www.youtube.com/watch?v=pjqJ37SmZeo&amp;feature=emb_logo</a:t>
            </a:r>
            <a:endParaRPr sz="3486"/>
          </a:p>
          <a:p>
            <a:pPr indent="0" lvl="0" marL="0" rtl="0" algn="l">
              <a:lnSpc>
                <a:spcPct val="100000"/>
              </a:lnSpc>
              <a:spcBef>
                <a:spcPts val="1200"/>
              </a:spcBef>
              <a:spcAft>
                <a:spcPts val="0"/>
              </a:spcAft>
              <a:buNone/>
            </a:pPr>
            <a:r>
              <a:rPr lang="it" sz="3486"/>
              <a:t>On “Red lists”:</a:t>
            </a:r>
            <a:endParaRPr sz="3486"/>
          </a:p>
          <a:p>
            <a:pPr indent="-300551" lvl="0" marL="457200" rtl="0" algn="l">
              <a:lnSpc>
                <a:spcPct val="100000"/>
              </a:lnSpc>
              <a:spcBef>
                <a:spcPts val="1200"/>
              </a:spcBef>
              <a:spcAft>
                <a:spcPts val="0"/>
              </a:spcAft>
              <a:buSzPct val="100000"/>
              <a:buChar char="●"/>
            </a:pPr>
            <a:r>
              <a:rPr lang="it" sz="3486" u="sng">
                <a:solidFill>
                  <a:schemeClr val="hlink"/>
                </a:solidFill>
                <a:hlinkClick r:id="rId6"/>
              </a:rPr>
              <a:t>http://www.iucn.it/liste-rosse-italiane.php</a:t>
            </a:r>
            <a:endParaRPr sz="3486"/>
          </a:p>
          <a:p>
            <a:pPr indent="0" lvl="0" marL="0" rtl="0" algn="l">
              <a:lnSpc>
                <a:spcPct val="100000"/>
              </a:lnSpc>
              <a:spcBef>
                <a:spcPts val="1200"/>
              </a:spcBef>
              <a:spcAft>
                <a:spcPts val="0"/>
              </a:spcAft>
              <a:buNone/>
            </a:pPr>
            <a:r>
              <a:rPr lang="it" sz="3486"/>
              <a:t>In our “home”, the Alps of Valle d’Aosta:</a:t>
            </a:r>
            <a:endParaRPr sz="3486"/>
          </a:p>
          <a:p>
            <a:pPr indent="-300551" lvl="0" marL="457200" rtl="0" algn="l">
              <a:lnSpc>
                <a:spcPct val="100000"/>
              </a:lnSpc>
              <a:spcBef>
                <a:spcPts val="1200"/>
              </a:spcBef>
              <a:spcAft>
                <a:spcPts val="0"/>
              </a:spcAft>
              <a:buSzPct val="100000"/>
              <a:buChar char="●"/>
            </a:pPr>
            <a:r>
              <a:rPr lang="it" sz="3486" u="sng">
                <a:solidFill>
                  <a:schemeClr val="accent5"/>
                </a:solidFill>
                <a:hlinkClick r:id="rId7">
                  <a:extLst>
                    <a:ext uri="{A12FA001-AC4F-418D-AE19-62706E023703}">
                      <ahyp:hlinkClr val="tx"/>
                    </a:ext>
                  </a:extLst>
                </a:hlinkClick>
              </a:rPr>
              <a:t>http://www.pngp.it/</a:t>
            </a:r>
            <a:endParaRPr sz="3486"/>
          </a:p>
          <a:p>
            <a:pPr indent="-300551" lvl="0" marL="457200" rtl="0" algn="l">
              <a:lnSpc>
                <a:spcPct val="100000"/>
              </a:lnSpc>
              <a:spcBef>
                <a:spcPts val="0"/>
              </a:spcBef>
              <a:spcAft>
                <a:spcPts val="0"/>
              </a:spcAft>
              <a:buSzPct val="100000"/>
              <a:buChar char="●"/>
            </a:pPr>
            <a:r>
              <a:rPr lang="it" sz="3486" u="sng">
                <a:solidFill>
                  <a:schemeClr val="accent5"/>
                </a:solidFill>
                <a:hlinkClick r:id="rId8">
                  <a:extLst>
                    <a:ext uri="{A12FA001-AC4F-418D-AE19-62706E023703}">
                      <ahyp:hlinkClr val="tx"/>
                    </a:ext>
                  </a:extLst>
                </a:hlinkClick>
              </a:rPr>
              <a:t>https://www.montavic.it/</a:t>
            </a:r>
            <a:endParaRPr sz="3486"/>
          </a:p>
          <a:p>
            <a:pPr indent="-300551" lvl="0" marL="457200" rtl="0" algn="l">
              <a:lnSpc>
                <a:spcPct val="100000"/>
              </a:lnSpc>
              <a:spcBef>
                <a:spcPts val="0"/>
              </a:spcBef>
              <a:spcAft>
                <a:spcPts val="0"/>
              </a:spcAft>
              <a:buSzPct val="100000"/>
              <a:buChar char="●"/>
            </a:pPr>
            <a:r>
              <a:rPr lang="it" sz="3486" u="sng">
                <a:solidFill>
                  <a:schemeClr val="hlink"/>
                </a:solidFill>
                <a:hlinkClick r:id="rId9"/>
              </a:rPr>
              <a:t>http://osservatoriobiodiversita.regione.vda.it/Osservatorio_Biodiversita/page1.do?sp=page2</a:t>
            </a:r>
            <a:endParaRPr sz="3486"/>
          </a:p>
          <a:p>
            <a:pPr indent="-300551" lvl="0" marL="457200" rtl="0" algn="l">
              <a:lnSpc>
                <a:spcPct val="100000"/>
              </a:lnSpc>
              <a:spcBef>
                <a:spcPts val="0"/>
              </a:spcBef>
              <a:spcAft>
                <a:spcPts val="0"/>
              </a:spcAft>
              <a:buSzPct val="100000"/>
              <a:buChar char="●"/>
            </a:pPr>
            <a:r>
              <a:rPr lang="it" sz="3486" u="sng">
                <a:solidFill>
                  <a:schemeClr val="hlink"/>
                </a:solidFill>
                <a:hlinkClick r:id="rId10"/>
              </a:rPr>
              <a:t>https://www.regione.vda.it/territorio/ambiente/Biodiversita_e_aree_naturali_protette/Aree_naturali_protette/Riserve_naturali/default_i.aspx</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Evaluation: on which aspects do you have to concentrate?</a:t>
            </a:r>
            <a:endParaRPr/>
          </a:p>
        </p:txBody>
      </p:sp>
      <p:sp>
        <p:nvSpPr>
          <p:cNvPr id="131" name="Google Shape;131;p2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t"/>
              <a:t>Responsibility</a:t>
            </a:r>
            <a:r>
              <a:rPr lang="it"/>
              <a:t> and participation</a:t>
            </a:r>
            <a:endParaRPr/>
          </a:p>
          <a:p>
            <a:pPr indent="-342900" lvl="0" marL="457200" rtl="0" algn="l">
              <a:spcBef>
                <a:spcPts val="0"/>
              </a:spcBef>
              <a:spcAft>
                <a:spcPts val="0"/>
              </a:spcAft>
              <a:buSzPts val="1800"/>
              <a:buChar char="●"/>
            </a:pPr>
            <a:r>
              <a:rPr lang="it"/>
              <a:t>Work in group in a collaborative way</a:t>
            </a:r>
            <a:endParaRPr/>
          </a:p>
          <a:p>
            <a:pPr indent="-342900" lvl="0" marL="457200" rtl="0" algn="l">
              <a:spcBef>
                <a:spcPts val="0"/>
              </a:spcBef>
              <a:spcAft>
                <a:spcPts val="0"/>
              </a:spcAft>
              <a:buSzPts val="1800"/>
              <a:buChar char="●"/>
            </a:pPr>
            <a:r>
              <a:rPr lang="it"/>
              <a:t>Richness and clearness of the content</a:t>
            </a:r>
            <a:endParaRPr/>
          </a:p>
          <a:p>
            <a:pPr indent="-342900" lvl="0" marL="457200" rtl="0" algn="l">
              <a:spcBef>
                <a:spcPts val="0"/>
              </a:spcBef>
              <a:spcAft>
                <a:spcPts val="0"/>
              </a:spcAft>
              <a:buSzPts val="1800"/>
              <a:buChar char="●"/>
            </a:pPr>
            <a:r>
              <a:rPr lang="it"/>
              <a:t>Realization of the creative product: it must be </a:t>
            </a:r>
            <a:r>
              <a:rPr lang="it"/>
              <a:t>accurate</a:t>
            </a:r>
            <a:r>
              <a:rPr lang="it"/>
              <a:t>, imaginative and original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What are we going to care for?</a:t>
            </a:r>
            <a:endParaRPr/>
          </a:p>
        </p:txBody>
      </p:sp>
      <p:sp>
        <p:nvSpPr>
          <p:cNvPr id="62" name="Google Shape;62;p1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it"/>
              <a:t>Biodiversity is a value that we have to know and to defend, because our lifestyles, pollution and climate changes are affecting it.</a:t>
            </a:r>
            <a:endParaRPr/>
          </a:p>
          <a:p>
            <a:pPr indent="0" lvl="0" marL="0" rtl="0" algn="l">
              <a:spcBef>
                <a:spcPts val="1200"/>
              </a:spcBef>
              <a:spcAft>
                <a:spcPts val="0"/>
              </a:spcAft>
              <a:buNone/>
            </a:pPr>
            <a:r>
              <a:rPr lang="it"/>
              <a:t>In that itinerary we will find together why biodiversity influences not just ecosystems but also on our productive and economic structures, and moreover it determines </a:t>
            </a:r>
            <a:r>
              <a:rPr b="1" lang="it"/>
              <a:t>the astonishing beauty and variety of the natural world</a:t>
            </a:r>
            <a:r>
              <a:rPr lang="it"/>
              <a:t>.</a:t>
            </a:r>
            <a:endParaRPr/>
          </a:p>
          <a:p>
            <a:pPr indent="0" lvl="0" marL="0" rtl="0" algn="l">
              <a:spcBef>
                <a:spcPts val="1200"/>
              </a:spcBef>
              <a:spcAft>
                <a:spcPts val="0"/>
              </a:spcAft>
              <a:buNone/>
            </a:pPr>
            <a:r>
              <a:rPr lang="it"/>
              <a:t>Our task will be to tell other students that topic, even thinking about the special background in which we live (our wonderful Alps!)</a:t>
            </a:r>
            <a:endParaRPr/>
          </a:p>
          <a:p>
            <a:pPr indent="0" lvl="0" marL="0" rtl="0" algn="l">
              <a:spcBef>
                <a:spcPts val="1200"/>
              </a:spcBef>
              <a:spcAft>
                <a:spcPts val="1200"/>
              </a:spcAft>
              <a:buNone/>
            </a:pPr>
            <a:r>
              <a:rPr b="1" lang="it" sz="2025"/>
              <a:t>Next year we’ll present our work to an urban school class!!</a:t>
            </a:r>
            <a:endParaRPr b="1" sz="2025"/>
          </a:p>
        </p:txBody>
      </p:sp>
      <p:pic>
        <p:nvPicPr>
          <p:cNvPr id="63" name="Google Shape;63;p14"/>
          <p:cNvPicPr preferRelativeResize="0"/>
          <p:nvPr/>
        </p:nvPicPr>
        <p:blipFill>
          <a:blip r:embed="rId3">
            <a:alphaModFix/>
          </a:blip>
          <a:stretch>
            <a:fillRect/>
          </a:stretch>
        </p:blipFill>
        <p:spPr>
          <a:xfrm>
            <a:off x="7054450" y="292850"/>
            <a:ext cx="1777850" cy="950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What will we learn?</a:t>
            </a:r>
            <a:endParaRPr/>
          </a:p>
        </p:txBody>
      </p:sp>
      <p:sp>
        <p:nvSpPr>
          <p:cNvPr id="69" name="Google Shape;69;p15"/>
          <p:cNvSpPr txBox="1"/>
          <p:nvPr>
            <p:ph idx="1" type="body"/>
          </p:nvPr>
        </p:nvSpPr>
        <p:spPr>
          <a:xfrm>
            <a:off x="311700" y="1228675"/>
            <a:ext cx="5393100" cy="3340200"/>
          </a:xfrm>
          <a:prstGeom prst="rect">
            <a:avLst/>
          </a:prstGeom>
        </p:spPr>
        <p:txBody>
          <a:bodyPr anchorCtr="0" anchor="t" bIns="91425" lIns="91425" spcFirstLastPara="1" rIns="91425" wrap="square" tIns="91425">
            <a:normAutofit fontScale="70000"/>
          </a:bodyPr>
          <a:lstStyle/>
          <a:p>
            <a:pPr indent="-308610" lvl="0" marL="457200" rtl="0" algn="l">
              <a:spcBef>
                <a:spcPts val="0"/>
              </a:spcBef>
              <a:spcAft>
                <a:spcPts val="0"/>
              </a:spcAft>
              <a:buSzPct val="100000"/>
              <a:buChar char="●"/>
            </a:pPr>
            <a:r>
              <a:rPr lang="it"/>
              <a:t>We will</a:t>
            </a:r>
            <a:r>
              <a:rPr b="1" lang="it"/>
              <a:t> come to know the topic of biodiversity in an active way</a:t>
            </a:r>
            <a:r>
              <a:rPr lang="it"/>
              <a:t>: you will search the </a:t>
            </a:r>
            <a:r>
              <a:rPr lang="it"/>
              <a:t>information</a:t>
            </a:r>
            <a:r>
              <a:rPr lang="it"/>
              <a:t> on the web and then organize and present them to your schoolmates.</a:t>
            </a:r>
            <a:endParaRPr/>
          </a:p>
          <a:p>
            <a:pPr indent="-308610" lvl="0" marL="457200" rtl="0" algn="l">
              <a:spcBef>
                <a:spcPts val="0"/>
              </a:spcBef>
              <a:spcAft>
                <a:spcPts val="0"/>
              </a:spcAft>
              <a:buSzPct val="100000"/>
              <a:buChar char="●"/>
            </a:pPr>
            <a:r>
              <a:rPr lang="it"/>
              <a:t>We will </a:t>
            </a:r>
            <a:r>
              <a:rPr b="1" lang="it"/>
              <a:t>learn an original way to tell stories, the “Kamishibai”</a:t>
            </a:r>
            <a:r>
              <a:rPr lang="it"/>
              <a:t>: you will search for examples and models and then realize your own “figures”.</a:t>
            </a:r>
            <a:endParaRPr/>
          </a:p>
          <a:p>
            <a:pPr indent="-308610" lvl="0" marL="457200" rtl="0" algn="l">
              <a:spcBef>
                <a:spcPts val="0"/>
              </a:spcBef>
              <a:spcAft>
                <a:spcPts val="0"/>
              </a:spcAft>
              <a:buSzPct val="100000"/>
              <a:buChar char="●"/>
            </a:pPr>
            <a:r>
              <a:rPr lang="it"/>
              <a:t>You will be called to</a:t>
            </a:r>
            <a:r>
              <a:rPr b="1" lang="it"/>
              <a:t> put yourself out there</a:t>
            </a:r>
            <a:r>
              <a:rPr lang="it"/>
              <a:t> and to contribute actively in the activity: it will be a real </a:t>
            </a:r>
            <a:r>
              <a:rPr b="1" lang="it"/>
              <a:t>team play</a:t>
            </a:r>
            <a:r>
              <a:rPr lang="it"/>
              <a:t>,</a:t>
            </a:r>
            <a:r>
              <a:rPr b="1" lang="it"/>
              <a:t> </a:t>
            </a:r>
            <a:r>
              <a:rPr lang="it"/>
              <a:t>in which some of you will deal with the scientific side of the matter, others will write the “screenplay” and others will care about the artistic part.</a:t>
            </a:r>
            <a:endParaRPr/>
          </a:p>
        </p:txBody>
      </p:sp>
      <p:pic>
        <p:nvPicPr>
          <p:cNvPr id="70" name="Google Shape;70;p15"/>
          <p:cNvPicPr preferRelativeResize="0"/>
          <p:nvPr/>
        </p:nvPicPr>
        <p:blipFill rotWithShape="1">
          <a:blip r:embed="rId3">
            <a:alphaModFix/>
          </a:blip>
          <a:srcRect b="8675" l="0" r="0" t="0"/>
          <a:stretch/>
        </p:blipFill>
        <p:spPr>
          <a:xfrm>
            <a:off x="5596200" y="405050"/>
            <a:ext cx="3072800" cy="2766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The work phases</a:t>
            </a:r>
            <a:endParaRPr/>
          </a:p>
        </p:txBody>
      </p:sp>
      <p:sp>
        <p:nvSpPr>
          <p:cNvPr id="76" name="Google Shape;76;p16"/>
          <p:cNvSpPr txBox="1"/>
          <p:nvPr>
            <p:ph idx="1" type="body"/>
          </p:nvPr>
        </p:nvSpPr>
        <p:spPr>
          <a:xfrm>
            <a:off x="311700" y="1228675"/>
            <a:ext cx="8520600" cy="33402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AutoNum type="arabicPeriod"/>
            </a:pPr>
            <a:r>
              <a:rPr lang="it"/>
              <a:t>The </a:t>
            </a:r>
            <a:r>
              <a:rPr b="1" lang="it">
                <a:solidFill>
                  <a:schemeClr val="accent6"/>
                </a:solidFill>
              </a:rPr>
              <a:t>first step</a:t>
            </a:r>
            <a:r>
              <a:rPr lang="it"/>
              <a:t> will see you concerned in the </a:t>
            </a:r>
            <a:r>
              <a:rPr b="1" lang="it">
                <a:solidFill>
                  <a:schemeClr val="accent6"/>
                </a:solidFill>
              </a:rPr>
              <a:t>search of information</a:t>
            </a:r>
            <a:r>
              <a:rPr lang="it"/>
              <a:t>: someone will study the different sides of biodiversity, others will concentrate on kamishibai theatre, searching for examples and techniques to realize the illustrations. You will bring to school your computers or devices to consult the digital sources.</a:t>
            </a:r>
            <a:endParaRPr/>
          </a:p>
          <a:p>
            <a:pPr indent="-334327" lvl="0" marL="457200" rtl="0" algn="l">
              <a:spcBef>
                <a:spcPts val="0"/>
              </a:spcBef>
              <a:spcAft>
                <a:spcPts val="0"/>
              </a:spcAft>
              <a:buSzPct val="100000"/>
              <a:buAutoNum type="arabicPeriod"/>
            </a:pPr>
            <a:r>
              <a:rPr lang="it"/>
              <a:t>On the </a:t>
            </a:r>
            <a:r>
              <a:rPr b="1" lang="it">
                <a:solidFill>
                  <a:srgbClr val="6AA84F"/>
                </a:solidFill>
              </a:rPr>
              <a:t>second step</a:t>
            </a:r>
            <a:r>
              <a:rPr lang="it"/>
              <a:t> you will work on the </a:t>
            </a:r>
            <a:r>
              <a:rPr b="1" lang="it">
                <a:solidFill>
                  <a:srgbClr val="6AA84F"/>
                </a:solidFill>
              </a:rPr>
              <a:t>project</a:t>
            </a:r>
            <a:r>
              <a:rPr lang="it"/>
              <a:t>: you have to organize and share your ideas and then create a short story dealing with biodiversity.</a:t>
            </a:r>
            <a:endParaRPr/>
          </a:p>
          <a:p>
            <a:pPr indent="-334327" lvl="0" marL="457200" rtl="0" algn="l">
              <a:spcBef>
                <a:spcPts val="0"/>
              </a:spcBef>
              <a:spcAft>
                <a:spcPts val="0"/>
              </a:spcAft>
              <a:buSzPct val="100000"/>
              <a:buAutoNum type="arabicPeriod"/>
            </a:pPr>
            <a:r>
              <a:rPr lang="it"/>
              <a:t>On the </a:t>
            </a:r>
            <a:r>
              <a:rPr b="1" lang="it">
                <a:solidFill>
                  <a:schemeClr val="accent4"/>
                </a:solidFill>
              </a:rPr>
              <a:t>last step</a:t>
            </a:r>
            <a:r>
              <a:rPr lang="it"/>
              <a:t> you will </a:t>
            </a:r>
            <a:r>
              <a:rPr b="1" lang="it">
                <a:solidFill>
                  <a:schemeClr val="accent4"/>
                </a:solidFill>
              </a:rPr>
              <a:t>realize</a:t>
            </a:r>
            <a:r>
              <a:rPr lang="it"/>
              <a:t> our kamishibai: you will create the illustrations and then prepare and record an animated reading. You could also add a document to accompany and to explain your creative product.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80" name="Shape 80"/>
        <p:cNvGrpSpPr/>
        <p:nvPr/>
      </p:nvGrpSpPr>
      <p:grpSpPr>
        <a:xfrm>
          <a:off x="0" y="0"/>
          <a:ext cx="0" cy="0"/>
          <a:chOff x="0" y="0"/>
          <a:chExt cx="0" cy="0"/>
        </a:xfrm>
      </p:grpSpPr>
      <p:sp>
        <p:nvSpPr>
          <p:cNvPr id="81" name="Google Shape;81;p17"/>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a:t>Kamishibai</a:t>
            </a:r>
            <a:r>
              <a:rPr lang="it"/>
              <a:t>...</a:t>
            </a:r>
            <a:endParaRPr/>
          </a:p>
        </p:txBody>
      </p:sp>
      <p:sp>
        <p:nvSpPr>
          <p:cNvPr id="82" name="Google Shape;82;p17"/>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a:t>What is it???</a:t>
            </a:r>
            <a:endParaRPr/>
          </a:p>
        </p:txBody>
      </p:sp>
      <p:pic>
        <p:nvPicPr>
          <p:cNvPr id="83" name="Google Shape;83;p17"/>
          <p:cNvPicPr preferRelativeResize="0"/>
          <p:nvPr/>
        </p:nvPicPr>
        <p:blipFill>
          <a:blip r:embed="rId3">
            <a:alphaModFix/>
          </a:blip>
          <a:stretch>
            <a:fillRect/>
          </a:stretch>
        </p:blipFill>
        <p:spPr>
          <a:xfrm>
            <a:off x="6755488" y="174950"/>
            <a:ext cx="2238375" cy="2114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it">
                <a:highlight>
                  <a:srgbClr val="FF9900"/>
                </a:highlight>
              </a:rPr>
              <a:t>A paper...theatre</a:t>
            </a:r>
            <a:r>
              <a:rPr lang="it">
                <a:highlight>
                  <a:srgbClr val="FF9900"/>
                </a:highlight>
              </a:rPr>
              <a:t>!</a:t>
            </a:r>
            <a:endParaRPr>
              <a:highlight>
                <a:srgbClr val="FF9900"/>
              </a:highlight>
            </a:endParaRPr>
          </a:p>
        </p:txBody>
      </p:sp>
      <p:sp>
        <p:nvSpPr>
          <p:cNvPr id="89" name="Google Shape;89;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77500" lnSpcReduction="20000"/>
          </a:bodyPr>
          <a:lstStyle/>
          <a:p>
            <a:pPr indent="0" lvl="0" marL="0" rtl="0" algn="l">
              <a:spcBef>
                <a:spcPts val="1300"/>
              </a:spcBef>
              <a:spcAft>
                <a:spcPts val="0"/>
              </a:spcAft>
              <a:buNone/>
            </a:pPr>
            <a:r>
              <a:rPr b="1" lang="it" sz="1822"/>
              <a:t>Kamishibai, in Japanese, means “paper theatre” and it is a technique of storytelling very popular in Japan during the ‘20s and the ‘30s. </a:t>
            </a:r>
            <a:endParaRPr b="1" sz="1822"/>
          </a:p>
          <a:p>
            <a:pPr indent="0" lvl="0" marL="0" rtl="0" algn="l">
              <a:spcBef>
                <a:spcPts val="1900"/>
              </a:spcBef>
              <a:spcAft>
                <a:spcPts val="1900"/>
              </a:spcAft>
              <a:buNone/>
            </a:pPr>
            <a:r>
              <a:rPr lang="it" sz="1631"/>
              <a:t>There were</a:t>
            </a:r>
            <a:r>
              <a:rPr lang="it" sz="1631"/>
              <a:t> portable theatres, made of wood or cardboard, that were used by the “kamishibaia”, wandering storytellers that moved from one village to another one using their bicycles.</a:t>
            </a:r>
            <a:endParaRPr sz="1329"/>
          </a:p>
        </p:txBody>
      </p:sp>
      <p:pic>
        <p:nvPicPr>
          <p:cNvPr id="90" name="Google Shape;90;p18"/>
          <p:cNvPicPr preferRelativeResize="0"/>
          <p:nvPr/>
        </p:nvPicPr>
        <p:blipFill>
          <a:blip r:embed="rId3">
            <a:alphaModFix/>
          </a:blip>
          <a:stretch>
            <a:fillRect/>
          </a:stretch>
        </p:blipFill>
        <p:spPr>
          <a:xfrm>
            <a:off x="3960400" y="152199"/>
            <a:ext cx="5021175" cy="3242850"/>
          </a:xfrm>
          <a:prstGeom prst="rect">
            <a:avLst/>
          </a:prstGeom>
          <a:noFill/>
          <a:ln>
            <a:noFill/>
          </a:ln>
        </p:spPr>
      </p:pic>
      <p:pic>
        <p:nvPicPr>
          <p:cNvPr id="91" name="Google Shape;91;p18"/>
          <p:cNvPicPr preferRelativeResize="0"/>
          <p:nvPr/>
        </p:nvPicPr>
        <p:blipFill>
          <a:blip r:embed="rId4">
            <a:alphaModFix/>
          </a:blip>
          <a:stretch>
            <a:fillRect/>
          </a:stretch>
        </p:blipFill>
        <p:spPr>
          <a:xfrm>
            <a:off x="6126075" y="3039900"/>
            <a:ext cx="2708427" cy="191310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it">
                <a:highlight>
                  <a:srgbClr val="FF9900"/>
                </a:highlight>
              </a:rPr>
              <a:t>Why paper</a:t>
            </a:r>
            <a:r>
              <a:rPr lang="it">
                <a:highlight>
                  <a:srgbClr val="FF9900"/>
                </a:highlight>
              </a:rPr>
              <a:t>?</a:t>
            </a:r>
            <a:endParaRPr>
              <a:highlight>
                <a:srgbClr val="FF9900"/>
              </a:highlight>
            </a:endParaRPr>
          </a:p>
        </p:txBody>
      </p:sp>
      <p:sp>
        <p:nvSpPr>
          <p:cNvPr id="97" name="Google Shape;97;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1502"/>
              <a:t>The kamishibaia told their stories with the help of illustrations, that they inserted and extracted from the theatre: thus, children and kids could follow the narration with the help of images.</a:t>
            </a:r>
            <a:endParaRPr sz="1502"/>
          </a:p>
        </p:txBody>
      </p:sp>
      <p:pic>
        <p:nvPicPr>
          <p:cNvPr id="98" name="Google Shape;98;p19"/>
          <p:cNvPicPr preferRelativeResize="0"/>
          <p:nvPr/>
        </p:nvPicPr>
        <p:blipFill>
          <a:blip r:embed="rId3">
            <a:alphaModFix/>
          </a:blip>
          <a:stretch>
            <a:fillRect/>
          </a:stretch>
        </p:blipFill>
        <p:spPr>
          <a:xfrm>
            <a:off x="3272100" y="152400"/>
            <a:ext cx="4829175" cy="3190875"/>
          </a:xfrm>
          <a:prstGeom prst="rect">
            <a:avLst/>
          </a:prstGeom>
          <a:noFill/>
          <a:ln>
            <a:noFill/>
          </a:ln>
        </p:spPr>
      </p:pic>
      <p:pic>
        <p:nvPicPr>
          <p:cNvPr id="99" name="Google Shape;99;p19"/>
          <p:cNvPicPr preferRelativeResize="0"/>
          <p:nvPr/>
        </p:nvPicPr>
        <p:blipFill>
          <a:blip r:embed="rId4">
            <a:alphaModFix/>
          </a:blip>
          <a:stretch>
            <a:fillRect/>
          </a:stretch>
        </p:blipFill>
        <p:spPr>
          <a:xfrm>
            <a:off x="3256550" y="3013925"/>
            <a:ext cx="2630899" cy="1973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it">
                <a:highlight>
                  <a:srgbClr val="FF9900"/>
                </a:highlight>
              </a:rPr>
              <a:t>An alternative to video!</a:t>
            </a:r>
            <a:endParaRPr>
              <a:highlight>
                <a:srgbClr val="FF9900"/>
              </a:highlight>
            </a:endParaRPr>
          </a:p>
        </p:txBody>
      </p:sp>
      <p:sp>
        <p:nvSpPr>
          <p:cNvPr id="105" name="Google Shape;105;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92500" lnSpcReduction="20000"/>
          </a:bodyPr>
          <a:lstStyle/>
          <a:p>
            <a:pPr indent="0" lvl="0" marL="0" rtl="0" algn="l">
              <a:spcBef>
                <a:spcPts val="1300"/>
              </a:spcBef>
              <a:spcAft>
                <a:spcPts val="1900"/>
              </a:spcAft>
              <a:buNone/>
            </a:pPr>
            <a:r>
              <a:rPr lang="it" sz="1502"/>
              <a:t>The kamishibai, unfortunately, has been replaced by the television, but it is a narrative technique extremely fascinating, that is interesting to bring in schools and artistic workshops: it’s an instrument that allows to exerce narrative thinking and to experiment illustrating methods. </a:t>
            </a:r>
            <a:endParaRPr sz="1502"/>
          </a:p>
        </p:txBody>
      </p:sp>
      <p:pic>
        <p:nvPicPr>
          <p:cNvPr id="106" name="Google Shape;106;p20"/>
          <p:cNvPicPr preferRelativeResize="0"/>
          <p:nvPr/>
        </p:nvPicPr>
        <p:blipFill>
          <a:blip r:embed="rId3">
            <a:alphaModFix/>
          </a:blip>
          <a:stretch>
            <a:fillRect/>
          </a:stretch>
        </p:blipFill>
        <p:spPr>
          <a:xfrm>
            <a:off x="3272100" y="152400"/>
            <a:ext cx="4876800" cy="369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and now it’s up to you...</a:t>
            </a:r>
            <a:endParaRPr/>
          </a:p>
        </p:txBody>
      </p:sp>
      <p:sp>
        <p:nvSpPr>
          <p:cNvPr id="112" name="Google Shape;112;p21"/>
          <p:cNvSpPr txBox="1"/>
          <p:nvPr>
            <p:ph idx="1" type="body"/>
          </p:nvPr>
        </p:nvSpPr>
        <p:spPr>
          <a:xfrm>
            <a:off x="311700" y="1557550"/>
            <a:ext cx="8520600" cy="33402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it"/>
              <a:t>Start with the </a:t>
            </a:r>
            <a:r>
              <a:rPr b="1" lang="it"/>
              <a:t>first step</a:t>
            </a:r>
            <a:r>
              <a:rPr lang="it"/>
              <a:t>: you will be divided in two groups.</a:t>
            </a:r>
            <a:endParaRPr/>
          </a:p>
          <a:p>
            <a:pPr indent="0" lvl="0" marL="0" rtl="0" algn="l">
              <a:spcBef>
                <a:spcPts val="1200"/>
              </a:spcBef>
              <a:spcAft>
                <a:spcPts val="0"/>
              </a:spcAft>
              <a:buNone/>
            </a:pPr>
            <a:r>
              <a:rPr lang="it"/>
              <a:t>Some will made a research on kamishibai’s language and the different kinds of illustrations.</a:t>
            </a:r>
            <a:endParaRPr/>
          </a:p>
          <a:p>
            <a:pPr indent="0" lvl="0" marL="0" rtl="0" algn="l">
              <a:spcBef>
                <a:spcPts val="1200"/>
              </a:spcBef>
              <a:spcAft>
                <a:spcPts val="0"/>
              </a:spcAft>
              <a:buNone/>
            </a:pPr>
            <a:r>
              <a:rPr lang="it"/>
              <a:t>Others will deal with the scientific topic, searching infos about biodiversity, even referring to our alpine reality.</a:t>
            </a:r>
            <a:endParaRPr/>
          </a:p>
          <a:p>
            <a:pPr indent="0" lvl="0" marL="0" rtl="0" algn="l">
              <a:spcBef>
                <a:spcPts val="1200"/>
              </a:spcBef>
              <a:spcAft>
                <a:spcPts val="0"/>
              </a:spcAft>
              <a:buNone/>
            </a:pPr>
            <a:r>
              <a:rPr lang="it"/>
              <a:t>You will find useful links to collect infos in the next slides.</a:t>
            </a:r>
            <a:endParaRPr/>
          </a:p>
          <a:p>
            <a:pPr indent="0" lvl="0" marL="0" rtl="0" algn="l">
              <a:spcBef>
                <a:spcPts val="1200"/>
              </a:spcBef>
              <a:spcAft>
                <a:spcPts val="0"/>
              </a:spcAft>
              <a:buNone/>
            </a:pPr>
            <a:r>
              <a:rPr lang="it"/>
              <a:t>You will organize ideas and inspirations in a google presentation. To help you, the teacher will give you a list of questions.</a:t>
            </a:r>
            <a:endParaRPr/>
          </a:p>
          <a:p>
            <a:pPr indent="0" lvl="0" marL="0" rtl="0" algn="l">
              <a:spcBef>
                <a:spcPts val="1200"/>
              </a:spcBef>
              <a:spcAft>
                <a:spcPts val="0"/>
              </a:spcAft>
              <a:buNone/>
            </a:pPr>
            <a:r>
              <a:rPr lang="it"/>
              <a:t>This work will last for </a:t>
            </a:r>
            <a:r>
              <a:rPr b="1" lang="it"/>
              <a:t>two time modules</a:t>
            </a:r>
            <a:r>
              <a:rPr lang="it"/>
              <a:t>, and then you will </a:t>
            </a:r>
            <a:r>
              <a:rPr b="1" lang="it"/>
              <a:t>share of the results</a:t>
            </a:r>
            <a:r>
              <a:rPr lang="it"/>
              <a:t> (</a:t>
            </a:r>
            <a:r>
              <a:rPr b="1" lang="it"/>
              <a:t>one time module</a:t>
            </a:r>
            <a:r>
              <a:rPr lang="it"/>
              <a:t>).</a:t>
            </a:r>
            <a:endParaRPr/>
          </a:p>
          <a:p>
            <a:pPr indent="0" lvl="0" marL="0" rtl="0" algn="l">
              <a:spcBef>
                <a:spcPts val="1200"/>
              </a:spcBef>
              <a:spcAft>
                <a:spcPts val="0"/>
              </a:spcAft>
              <a:buNone/>
            </a:pPr>
            <a:r>
              <a:rPr lang="it"/>
              <a:t>Later you will carry on with the next phases… </a:t>
            </a:r>
            <a:endParaRPr/>
          </a:p>
          <a:p>
            <a:pPr indent="0" lvl="0" marL="0" rtl="0" algn="l">
              <a:spcBef>
                <a:spcPts val="1200"/>
              </a:spcBef>
              <a:spcAft>
                <a:spcPts val="1200"/>
              </a:spcAft>
              <a:buNone/>
            </a:pPr>
            <a:r>
              <a:t/>
            </a:r>
            <a:endParaRPr/>
          </a:p>
        </p:txBody>
      </p:sp>
      <p:pic>
        <p:nvPicPr>
          <p:cNvPr id="113" name="Google Shape;113;p21"/>
          <p:cNvPicPr preferRelativeResize="0"/>
          <p:nvPr/>
        </p:nvPicPr>
        <p:blipFill>
          <a:blip r:embed="rId3">
            <a:alphaModFix/>
          </a:blip>
          <a:stretch>
            <a:fillRect/>
          </a:stretch>
        </p:blipFill>
        <p:spPr>
          <a:xfrm>
            <a:off x="3784149" y="82650"/>
            <a:ext cx="1427775" cy="1557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